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2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203"/>
    <p:restoredTop sz="91459"/>
  </p:normalViewPr>
  <p:slideViewPr>
    <p:cSldViewPr snapToGrid="0" snapToObjects="1">
      <p:cViewPr varScale="1">
        <p:scale>
          <a:sx n="94" d="100"/>
          <a:sy n="94" d="100"/>
        </p:scale>
        <p:origin x="264" y="192"/>
      </p:cViewPr>
      <p:guideLst/>
    </p:cSldViewPr>
  </p:slideViewPr>
  <p:outlineViewPr>
    <p:cViewPr>
      <p:scale>
        <a:sx n="33" d="100"/>
        <a:sy n="33" d="100"/>
      </p:scale>
      <p:origin x="0" y="-5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jpg>
</file>

<file path=ppt/media/image11.jpg>
</file>

<file path=ppt/media/image2.tif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CE445-5677-5144-955B-81E676E0142C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3F73DB-D339-FF46-A1E4-7BAC974830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93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[background]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3F73DB-D339-FF46-A1E4-7BAC9748308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417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3F73DB-D339-FF46-A1E4-7BAC9748308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214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Two</a:t>
            </a:r>
            <a:r>
              <a:rPr lang="en-US" baseline="0" dirty="0" smtClean="0"/>
              <a:t> </a:t>
            </a:r>
            <a:r>
              <a:rPr lang="en-US" dirty="0" smtClean="0"/>
              <a:t>ways of achieving status in human societies (vs one in other</a:t>
            </a:r>
            <a:r>
              <a:rPr lang="en-US" baseline="0" dirty="0" smtClean="0"/>
              <a:t> animals)</a:t>
            </a:r>
            <a:r>
              <a:rPr lang="en-US" dirty="0" smtClean="0"/>
              <a:t>.</a:t>
            </a:r>
            <a:r>
              <a:rPr lang="en-US" baseline="0" dirty="0" smtClean="0"/>
              <a:t>  </a:t>
            </a:r>
            <a:r>
              <a:rPr lang="en-US" dirty="0" smtClean="0"/>
              <a:t>Attributes </a:t>
            </a:r>
            <a:r>
              <a:rPr lang="en-US" dirty="0" smtClean="0"/>
              <a:t>of dominance vs </a:t>
            </a:r>
            <a:r>
              <a:rPr lang="en-US" dirty="0" smtClean="0"/>
              <a:t>prestige</a:t>
            </a:r>
            <a:r>
              <a:rPr lang="en-US" baseline="0" dirty="0" smtClean="0"/>
              <a:t> include: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3F73DB-D339-FF46-A1E4-7BAC9748308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4843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100</a:t>
            </a:r>
            <a:r>
              <a:rPr lang="en-US" baseline="0" dirty="0" smtClean="0"/>
              <a:t> model steps</a:t>
            </a:r>
          </a:p>
          <a:p>
            <a:r>
              <a:rPr lang="en-US" baseline="0" dirty="0" smtClean="0"/>
              <a:t>Population size N=400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3F73DB-D339-FF46-A1E4-7BAC9748308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392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100</a:t>
            </a:r>
            <a:r>
              <a:rPr lang="en-US" baseline="0" dirty="0" smtClean="0"/>
              <a:t> model steps</a:t>
            </a:r>
          </a:p>
          <a:p>
            <a:r>
              <a:rPr lang="en-US" baseline="0" dirty="0" smtClean="0"/>
              <a:t>Population size N=400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3F73DB-D339-FF46-A1E4-7BAC9748308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952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Simulation 1:</a:t>
            </a:r>
          </a:p>
          <a:p>
            <a:r>
              <a:rPr lang="en-US" dirty="0" smtClean="0"/>
              <a:t>Population = 900</a:t>
            </a:r>
          </a:p>
          <a:p>
            <a:r>
              <a:rPr lang="en-US" dirty="0" smtClean="0"/>
              <a:t>Grid</a:t>
            </a:r>
            <a:r>
              <a:rPr lang="en-US" baseline="0" dirty="0" smtClean="0"/>
              <a:t> size:  30 x 30</a:t>
            </a:r>
          </a:p>
          <a:p>
            <a:r>
              <a:rPr lang="en-US" baseline="0" dirty="0" smtClean="0"/>
              <a:t>200 model steps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3F73DB-D339-FF46-A1E4-7BAC9748308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338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3F73DB-D339-FF46-A1E4-7BAC9748308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88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Simulation 1:</a:t>
            </a:r>
          </a:p>
          <a:p>
            <a:r>
              <a:rPr lang="en-US" dirty="0" smtClean="0"/>
              <a:t>Population = 900</a:t>
            </a:r>
          </a:p>
          <a:p>
            <a:r>
              <a:rPr lang="en-US" dirty="0" smtClean="0"/>
              <a:t>Grid</a:t>
            </a:r>
            <a:r>
              <a:rPr lang="en-US" baseline="0" dirty="0" smtClean="0"/>
              <a:t> size:  30 x 30</a:t>
            </a:r>
          </a:p>
          <a:p>
            <a:r>
              <a:rPr lang="en-US" baseline="0" dirty="0" smtClean="0"/>
              <a:t>200 model steps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3F73DB-D339-FF46-A1E4-7BAC9748308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89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AA14E-CBD8-034E-B974-6B93944C0FC8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5F59B-F08F-6F47-A5BA-AFD6794BB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096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7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Prestige and cultural evolution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6890" y="4461020"/>
            <a:ext cx="6858000" cy="165576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Hillary L. Lenfesty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Arizona State University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4.18.2018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620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lip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2734" y="154888"/>
            <a:ext cx="8128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20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1" t="5514" r="6493" b="2757"/>
          <a:stretch/>
        </p:blipFill>
        <p:spPr>
          <a:xfrm>
            <a:off x="232011" y="177421"/>
            <a:ext cx="4276791" cy="33027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2" t="2749" r="5547" b="1259"/>
          <a:stretch/>
        </p:blipFill>
        <p:spPr>
          <a:xfrm>
            <a:off x="4508802" y="3375487"/>
            <a:ext cx="4498720" cy="348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97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To do: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606722"/>
            <a:ext cx="7886700" cy="3911435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Introduce innovation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Explore different arrangements of agents  (neighborhoods or ”villages”)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explore conditions under which prestige biased copying is favored by selection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Test empirically with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dallinger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8485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Religion, Prestige, &amp; cultural evolution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128" y="4189863"/>
            <a:ext cx="8092271" cy="353477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”Big, mean” monitoring Gods promote cooperation (inhibit cheating)</a:t>
            </a:r>
          </a:p>
          <a:p>
            <a:pPr lvl="1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 group-level, cultural adaptation 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Social psych: Authoritative vs. Benevolent God concepts elicit different types of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prosociality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955" y="1802399"/>
            <a:ext cx="4026090" cy="2275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1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3" y="896036"/>
            <a:ext cx="4686954" cy="263719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0537" y="3901719"/>
            <a:ext cx="770724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charset="0"/>
              <a:buChar char="•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Prestigious vs. Dominant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Gods</a:t>
            </a:r>
          </a:p>
          <a:p>
            <a:pPr>
              <a:buFont typeface="Arial" charset="0"/>
              <a:buChar char="•"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lvl="1">
              <a:buFont typeface="Arial" charset="0"/>
              <a:buChar char="•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Creation of a new scale incorporating attributes of prestige</a:t>
            </a:r>
          </a:p>
          <a:p>
            <a:pPr lvl="1">
              <a:buFont typeface="Arial" charset="0"/>
              <a:buChar char="•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Run experiments on </a:t>
            </a:r>
            <a:r>
              <a:rPr lang="en-US" sz="2000" dirty="0" err="1">
                <a:latin typeface="Arial" charset="0"/>
                <a:ea typeface="Arial" charset="0"/>
                <a:cs typeface="Arial" charset="0"/>
              </a:rPr>
              <a:t>Dallinger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 testing cooperativity of different cultural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groups</a:t>
            </a:r>
          </a:p>
          <a:p>
            <a:pPr lvl="1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Physiological adaptations for prestige societies?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94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Cultural Evolution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Cultural change via similar means as biological evolution:  variation, competition/selection, &amp; inheritance</a:t>
            </a:r>
          </a:p>
          <a:p>
            <a:pPr marL="0" indent="0">
              <a:buNone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Cultural traits = beliefs, knowledge, customs, skills, attitudes, languages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075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Cultural Transmission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Who do people decide to copy?</a:t>
            </a:r>
          </a:p>
          <a:p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i="1" dirty="0" smtClean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Conformist</a:t>
            </a:r>
            <a:r>
              <a:rPr lang="en-US" i="1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i="1" dirty="0" smtClean="0">
                <a:latin typeface="Arial" charset="0"/>
                <a:ea typeface="Arial" charset="0"/>
                <a:cs typeface="Arial" charset="0"/>
              </a:rPr>
              <a:t>transmission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  copy the most popular trait</a:t>
            </a:r>
            <a:r>
              <a:rPr lang="en-US" i="1" dirty="0" smtClean="0"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lvl="1"/>
            <a:endParaRPr lang="en-US" i="1" dirty="0">
              <a:latin typeface="Arial" charset="0"/>
              <a:ea typeface="Arial" charset="0"/>
              <a:cs typeface="Arial" charset="0"/>
            </a:endParaRPr>
          </a:p>
          <a:p>
            <a:pPr marL="457200" lvl="1" indent="0" algn="ctr">
              <a:buNone/>
            </a:pPr>
            <a:r>
              <a:rPr lang="en-US" i="1" dirty="0">
                <a:latin typeface="Arial" charset="0"/>
                <a:ea typeface="Arial" charset="0"/>
                <a:cs typeface="Arial" charset="0"/>
              </a:rPr>
              <a:t>v</a:t>
            </a:r>
            <a:r>
              <a:rPr lang="en-US" i="1" dirty="0" smtClean="0">
                <a:latin typeface="Arial" charset="0"/>
                <a:ea typeface="Arial" charset="0"/>
                <a:cs typeface="Arial" charset="0"/>
              </a:rPr>
              <a:t>s</a:t>
            </a:r>
          </a:p>
          <a:p>
            <a:pPr marL="457200" lvl="1" indent="0" algn="ctr">
              <a:buNone/>
            </a:pPr>
            <a:endParaRPr lang="en-US" i="1" dirty="0"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i="1" dirty="0" smtClean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</a:rPr>
              <a:t>Prestige</a:t>
            </a:r>
            <a:r>
              <a:rPr lang="en-US" i="1" dirty="0" smtClean="0">
                <a:latin typeface="Arial" charset="0"/>
                <a:ea typeface="Arial" charset="0"/>
                <a:cs typeface="Arial" charset="0"/>
              </a:rPr>
              <a:t>-based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i="1" dirty="0" smtClean="0">
                <a:latin typeface="Arial" charset="0"/>
                <a:ea typeface="Arial" charset="0"/>
                <a:cs typeface="Arial" charset="0"/>
              </a:rPr>
              <a:t>transmission: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copy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people of high social status (which is conferred to them by the group)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600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68402" y="767346"/>
            <a:ext cx="4040010" cy="3183875"/>
          </a:xfrm>
        </p:spPr>
      </p:pic>
      <p:sp>
        <p:nvSpPr>
          <p:cNvPr id="9" name="TextBox 8"/>
          <p:cNvSpPr txBox="1"/>
          <p:nvPr/>
        </p:nvSpPr>
        <p:spPr>
          <a:xfrm>
            <a:off x="4973462" y="4082471"/>
            <a:ext cx="36298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810" y="769290"/>
            <a:ext cx="4242575" cy="318193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662271" y="334333"/>
            <a:ext cx="13516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Arial" charset="0"/>
                <a:ea typeface="Arial" charset="0"/>
                <a:cs typeface="Arial" charset="0"/>
              </a:rPr>
              <a:t>Dominance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6393274" y="334333"/>
            <a:ext cx="1031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Arial" charset="0"/>
                <a:ea typeface="Arial" charset="0"/>
                <a:cs typeface="Arial" charset="0"/>
              </a:rPr>
              <a:t>Prestige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5744" y="4082471"/>
            <a:ext cx="35689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Influence via coercion and threat</a:t>
            </a: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Imitation by lower status only to satisfy dominant, no preferential mimicry</a:t>
            </a: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Expansive body displays</a:t>
            </a: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Aggression, egocentric</a:t>
            </a: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226866" y="4030340"/>
            <a:ext cx="358154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Influence via true persuasion and deferential agreement</a:t>
            </a: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Preferential, automatic, unconscious imitation/mimicry by lower status</a:t>
            </a: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Less expansive body displays</a:t>
            </a:r>
          </a:p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Prosocial, generous, cooperative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18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Why prestige?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8650" y="1027907"/>
            <a:ext cx="8312150" cy="3171907"/>
          </a:xfrm>
        </p:spPr>
        <p:txBody>
          <a:bodyPr/>
          <a:lstStyle/>
          <a:p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Understudied, compared to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other social learning biases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May help explain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cultural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diversity and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complexity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31" y="3081643"/>
            <a:ext cx="3561903" cy="35619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84725" y="3748195"/>
            <a:ext cx="33431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Allows for innovations to spread</a:t>
            </a:r>
            <a:endParaRPr lang="en-US" sz="28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89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Modeling Prestige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25450" y="1594716"/>
            <a:ext cx="729918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Does prestige lead to the formation of groups?</a:t>
            </a:r>
          </a:p>
          <a:p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Does prestige allow innovations to spread?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23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Modeling Prestige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25450" y="1594716"/>
            <a:ext cx="78867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Agents are evenly spaced on a torus (“donut” world) and do not move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“Prestige” is quantified by number of times an agent is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copied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They are initialized with unique, random beliefs and </a:t>
            </a:r>
            <a:r>
              <a:rPr lang="en-US" i="1" dirty="0" smtClean="0">
                <a:latin typeface="Arial" charset="0"/>
                <a:ea typeface="Arial" charset="0"/>
                <a:cs typeface="Arial" charset="0"/>
              </a:rPr>
              <a:t>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=1 copies per agent to start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At every step, agents update beliefs based on probabilistic copying rule (influence decays overs distance)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x = [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Ncopies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*e</a:t>
            </a:r>
            <a:r>
              <a:rPr lang="en-US" baseline="30000" dirty="0" smtClean="0">
                <a:latin typeface="Arial" charset="0"/>
                <a:ea typeface="Arial" charset="0"/>
                <a:cs typeface="Arial" charset="0"/>
              </a:rPr>
              <a:t>-</a:t>
            </a:r>
            <a:r>
              <a:rPr lang="en-US" baseline="30000" dirty="0" err="1" smtClean="0">
                <a:latin typeface="Arial" charset="0"/>
                <a:ea typeface="Arial" charset="0"/>
                <a:cs typeface="Arial" charset="0"/>
              </a:rPr>
              <a:t>dist</a:t>
            </a:r>
            <a:r>
              <a:rPr lang="en-US" baseline="30000" dirty="0" smtClean="0">
                <a:latin typeface="Arial" charset="0"/>
                <a:ea typeface="Arial" charset="0"/>
                <a:cs typeface="Arial" charset="0"/>
              </a:rPr>
              <a:t>*3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] </a:t>
            </a:r>
          </a:p>
          <a:p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Probs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= x/</a:t>
            </a:r>
            <a:r>
              <a:rPr lang="en-US" dirty="0"/>
              <a:t> </a:t>
            </a:r>
            <a:r>
              <a:rPr lang="en-US" dirty="0" smtClean="0"/>
              <a:t>∑x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endParaRPr lang="en-US" dirty="0" smtClean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40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lip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8960" y="424668"/>
            <a:ext cx="8128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492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1" t="5597" r="7891" b="2986"/>
          <a:stretch/>
        </p:blipFill>
        <p:spPr>
          <a:xfrm>
            <a:off x="191070" y="136478"/>
            <a:ext cx="4189862" cy="33292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" t="4582" r="6025" b="1201"/>
          <a:stretch/>
        </p:blipFill>
        <p:spPr>
          <a:xfrm>
            <a:off x="4380932" y="3465718"/>
            <a:ext cx="4288844" cy="328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13059</TotalTime>
  <Words>421</Words>
  <Application>Microsoft Macintosh PowerPoint</Application>
  <PresentationFormat>On-screen Show (4:3)</PresentationFormat>
  <Paragraphs>92</Paragraphs>
  <Slides>14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Office Theme</vt:lpstr>
      <vt:lpstr>Prestige and cultural evolution</vt:lpstr>
      <vt:lpstr>Cultural Evolution</vt:lpstr>
      <vt:lpstr>Cultural Transmission</vt:lpstr>
      <vt:lpstr>PowerPoint Presentation</vt:lpstr>
      <vt:lpstr>Why prestige?</vt:lpstr>
      <vt:lpstr>Modeling Prestige</vt:lpstr>
      <vt:lpstr>Modeling Prestige</vt:lpstr>
      <vt:lpstr>PowerPoint Presentation</vt:lpstr>
      <vt:lpstr>PowerPoint Presentation</vt:lpstr>
      <vt:lpstr>PowerPoint Presentation</vt:lpstr>
      <vt:lpstr>PowerPoint Presentation</vt:lpstr>
      <vt:lpstr>To do:</vt:lpstr>
      <vt:lpstr>Religion, Prestige, &amp; cultural evolution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Hillary Lenfesty</dc:creator>
  <cp:lastModifiedBy>Hillary Lenfesty</cp:lastModifiedBy>
  <cp:revision>36</cp:revision>
  <dcterms:created xsi:type="dcterms:W3CDTF">2018-04-18T20:03:59Z</dcterms:created>
  <dcterms:modified xsi:type="dcterms:W3CDTF">2018-04-27T21:53:54Z</dcterms:modified>
</cp:coreProperties>
</file>

<file path=docProps/thumbnail.jpeg>
</file>